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1"/>
  </p:notesMasterIdLst>
  <p:sldIdLst>
    <p:sldId id="256" r:id="rId2"/>
    <p:sldId id="260" r:id="rId3"/>
    <p:sldId id="275" r:id="rId4"/>
    <p:sldId id="277" r:id="rId5"/>
    <p:sldId id="261" r:id="rId6"/>
    <p:sldId id="276" r:id="rId7"/>
    <p:sldId id="259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8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99"/>
    <a:srgbClr val="CCFFCC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B8E3-1878-468D-8677-4742C87BF464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608DC-3373-45B6-BC11-E418BE465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79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7DD8-8E23-43D0-ACEB-67569C697AD9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B68B20-98AB-48BE-8017-129661CA3A9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951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D88F-D70C-47EC-A05C-C924310E6B24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04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92B0-7446-4D19-BF5D-D11CC525725C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16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4DA6-A03C-49AE-A326-A37141C98966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7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8E0D-9355-4367-8FEE-3625B10F681F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79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D12A-44A2-4555-81E7-D14EE629DE6E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40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9ECA-150F-4364-A8C3-B3B3C889DB68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34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907D-1A2B-4EF4-8171-2D4860A9ED5D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B68B20-98AB-48BE-8017-129661CA3A9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030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3F0-F027-4E03-8323-A7F8A13FC7D7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10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9038-7901-4772-817D-FFBA99B8D223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30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3D86-FF8F-4AE4-A455-0909AF09137E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99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E3656-4B1D-4450-8289-FF41BD26995A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86600" y="6481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B68B20-98AB-48BE-8017-129661CA3A9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069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4635" y="1073309"/>
            <a:ext cx="884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申請計畫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名稱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：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  <a:cs typeface="全字庫正宋體" panose="02020300000000000000" pitchFamily="18" charset="-120"/>
            </a:endParaRPr>
          </a:p>
          <a:p>
            <a:pPr algn="ctr"/>
            <a:r>
              <a:rPr lang="el-GR" altLang="zh-TW" sz="3600" b="1" dirty="0"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ΟΟΟΟΟΟΟΟΟΟΟΟΟΟ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</a:p>
        </p:txBody>
      </p:sp>
      <p:sp>
        <p:nvSpPr>
          <p:cNvPr id="8" name="矩形 7"/>
          <p:cNvSpPr/>
          <p:nvPr/>
        </p:nvSpPr>
        <p:spPr>
          <a:xfrm>
            <a:off x="1700906" y="4253159"/>
            <a:ext cx="62889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申請補助法人：ΟΟΟΟ股份有限公司</a:t>
            </a:r>
            <a:endParaRPr lang="en-US" altLang="zh-TW" sz="2800" b="1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報告者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：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51300" y="5953001"/>
            <a:ext cx="435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>
              <a:spcAft>
                <a:spcPts val="0"/>
              </a:spcAft>
            </a:pPr>
            <a:r>
              <a:rPr lang="zh-TW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中 華 民 國 </a:t>
            </a:r>
            <a:r>
              <a:rPr lang="en-US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111 </a:t>
            </a:r>
            <a:r>
              <a:rPr lang="zh-TW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年 </a:t>
            </a:r>
            <a:r>
              <a:rPr lang="en-US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XX </a:t>
            </a:r>
            <a:r>
              <a:rPr lang="zh-TW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月</a:t>
            </a:r>
            <a:r>
              <a:rPr lang="en-US" altLang="zh-TW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XX</a:t>
            </a:r>
            <a:r>
              <a:rPr lang="zh-TW" altLang="en-US" sz="2400" b="1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日</a:t>
            </a:r>
            <a:endParaRPr lang="zh-TW" altLang="zh-TW" sz="1400" b="1" kern="100" dirty="0">
              <a:latin typeface="Times New Roman" panose="02020603050405020304" pitchFamily="18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032CBBC-7915-86C7-5A29-FFFF0318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10" name="標題 5"/>
          <p:cNvSpPr txBox="1">
            <a:spLocks/>
          </p:cNvSpPr>
          <p:nvPr/>
        </p:nvSpPr>
        <p:spPr>
          <a:xfrm>
            <a:off x="10255" y="8482"/>
            <a:ext cx="9144000" cy="648000"/>
          </a:xfrm>
          <a:prstGeom prst="rect">
            <a:avLst/>
          </a:prstGeom>
          <a:solidFill>
            <a:srgbClr val="CCFFCC"/>
          </a:solidFill>
          <a:ln>
            <a:solidFill>
              <a:srgbClr val="FFFFC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u="sng" dirty="0" smtClean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112</a:t>
            </a:r>
            <a:r>
              <a:rPr lang="zh-TW" altLang="en-US" sz="2000" b="1" u="sng" dirty="0" smtClean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</a:t>
            </a:r>
            <a:r>
              <a:rPr lang="en-US" altLang="zh-TW" sz="2000" b="1" u="sng" dirty="0" smtClean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lang="zh-TW" altLang="en-US" sz="2000" b="1" u="sng" dirty="0">
                <a:solidFill>
                  <a:srgbClr val="70AD47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廢熱與廢冷回收技術示範應用專案補助計畫</a:t>
            </a:r>
            <a:endParaRPr lang="zh-TW" altLang="en-US" sz="2000" b="1" u="sng" dirty="0">
              <a:solidFill>
                <a:srgbClr val="70AD47">
                  <a:lumMod val="50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79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四之一、能源基準線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E8AE47-AB79-2B4A-B9FC-A0CC07D5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85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四之二、能源績效指標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054337B-5E4B-F759-9F2A-4257121C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838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四之三、能源效益分析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934EB07-30A8-FF34-3959-F4F9A756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559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五、能源績效量測、驗證、變數及計算方法之合理性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937CCC7-0EEA-8DC9-8A7D-43D2BBCF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59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六、未達能源績效指標值之矯正措施或處理</a:t>
            </a:r>
            <a:r>
              <a:rPr lang="zh-TW" altLang="en-US" sz="3200" b="1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改善方案</a:t>
            </a:r>
            <a:endParaRPr lang="zh-TW" altLang="en-US" sz="3200" b="1" dirty="0">
              <a:solidFill>
                <a:srgbClr val="000099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EAA7D79-7175-5B5E-1F3F-32D25BBA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188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七、維持能源績效指標值之系統維護規劃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B5446DB-E402-0308-81F8-6AE87182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39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八、執行計畫總經費需求明細表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01701"/>
              </p:ext>
            </p:extLst>
          </p:nvPr>
        </p:nvGraphicFramePr>
        <p:xfrm>
          <a:off x="656320" y="2228179"/>
          <a:ext cx="7784294" cy="2664000"/>
        </p:xfrm>
        <a:graphic>
          <a:graphicData uri="http://schemas.openxmlformats.org/drawingml/2006/table">
            <a:tbl>
              <a:tblPr firstRow="1" firstCol="1" bandRow="1"/>
              <a:tblGrid>
                <a:gridCol w="627357">
                  <a:extLst>
                    <a:ext uri="{9D8B030D-6E8A-4147-A177-3AD203B41FA5}">
                      <a16:colId xmlns:a16="http://schemas.microsoft.com/office/drawing/2014/main" val="723659591"/>
                    </a:ext>
                  </a:extLst>
                </a:gridCol>
                <a:gridCol w="259962">
                  <a:extLst>
                    <a:ext uri="{9D8B030D-6E8A-4147-A177-3AD203B41FA5}">
                      <a16:colId xmlns:a16="http://schemas.microsoft.com/office/drawing/2014/main" val="691053619"/>
                    </a:ext>
                  </a:extLst>
                </a:gridCol>
                <a:gridCol w="645646">
                  <a:extLst>
                    <a:ext uri="{9D8B030D-6E8A-4147-A177-3AD203B41FA5}">
                      <a16:colId xmlns:a16="http://schemas.microsoft.com/office/drawing/2014/main" val="2262926435"/>
                    </a:ext>
                  </a:extLst>
                </a:gridCol>
                <a:gridCol w="1627285">
                  <a:extLst>
                    <a:ext uri="{9D8B030D-6E8A-4147-A177-3AD203B41FA5}">
                      <a16:colId xmlns:a16="http://schemas.microsoft.com/office/drawing/2014/main" val="2656745041"/>
                    </a:ext>
                  </a:extLst>
                </a:gridCol>
                <a:gridCol w="800659">
                  <a:extLst>
                    <a:ext uri="{9D8B030D-6E8A-4147-A177-3AD203B41FA5}">
                      <a16:colId xmlns:a16="http://schemas.microsoft.com/office/drawing/2014/main" val="3900447591"/>
                    </a:ext>
                  </a:extLst>
                </a:gridCol>
                <a:gridCol w="1580596">
                  <a:extLst>
                    <a:ext uri="{9D8B030D-6E8A-4147-A177-3AD203B41FA5}">
                      <a16:colId xmlns:a16="http://schemas.microsoft.com/office/drawing/2014/main" val="2281901564"/>
                    </a:ext>
                  </a:extLst>
                </a:gridCol>
                <a:gridCol w="1388438">
                  <a:extLst>
                    <a:ext uri="{9D8B030D-6E8A-4147-A177-3AD203B41FA5}">
                      <a16:colId xmlns:a16="http://schemas.microsoft.com/office/drawing/2014/main" val="1661774896"/>
                    </a:ext>
                  </a:extLst>
                </a:gridCol>
                <a:gridCol w="854351">
                  <a:extLst>
                    <a:ext uri="{9D8B030D-6E8A-4147-A177-3AD203B41FA5}">
                      <a16:colId xmlns:a16="http://schemas.microsoft.com/office/drawing/2014/main" val="44191359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設備名稱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細項說明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數量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單價</a:t>
                      </a: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總價</a:t>
                      </a: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符合補助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6340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符合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7859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不符合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8153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符合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098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en-US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不符合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118783"/>
                  </a:ext>
                </a:extLst>
              </a:tr>
              <a:tr h="360000">
                <a:tc gridSpan="4"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專案總費用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仟元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106010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符合補助總費用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r>
                        <a:rPr lang="zh-TW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X…</a:t>
                      </a:r>
                      <a:r>
                        <a:rPr lang="zh-TW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eaLnBrk="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160145" algn="l"/>
                          <a:tab pos="5655945" algn="l"/>
                        </a:tabLst>
                      </a:pPr>
                      <a:r>
                        <a:rPr lang="zh-TW" sz="1400" dirty="0">
                          <a:solidFill>
                            <a:srgbClr val="2E74B5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仟元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180095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56320" y="4980811"/>
            <a:ext cx="77842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100" kern="100">
                <a:solidFill>
                  <a:srgbClr val="2E74B5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註</a:t>
            </a:r>
            <a:r>
              <a:rPr lang="en-US" altLang="zh-TW" sz="1100" kern="100" dirty="0">
                <a:solidFill>
                  <a:srgbClr val="2E74B5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1100" kern="100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1100" kern="1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符合補助部分範圍僅為取得設備所支付之價款、運費及保險費，但不包含施工費、基礎工事費或其他費用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654" y="775785"/>
            <a:ext cx="8528538" cy="1071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8290">
              <a:lnSpc>
                <a:spcPts val="2200"/>
              </a:lnSpc>
              <a:spcBef>
                <a:spcPts val="600"/>
              </a:spcBef>
              <a:tabLst>
                <a:tab pos="5193665" algn="l"/>
                <a:tab pos="304800" algn="l"/>
              </a:tabLst>
            </a:pP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本計畫的主要設備工程項目如表</a:t>
            </a:r>
            <a:r>
              <a:rPr lang="en-US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</a:t>
            </a: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所示。</a:t>
            </a:r>
            <a:endParaRPr lang="en-US" altLang="zh-TW" sz="1600" b="1" dirty="0">
              <a:solidFill>
                <a:srgbClr val="2E74B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288290">
              <a:lnSpc>
                <a:spcPts val="2200"/>
              </a:lnSpc>
              <a:spcBef>
                <a:spcPts val="600"/>
              </a:spcBef>
              <a:tabLst>
                <a:tab pos="5193665" algn="l"/>
                <a:tab pos="304800" algn="l"/>
              </a:tabLst>
            </a:pP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本計畫總投資金額為</a:t>
            </a:r>
            <a:r>
              <a:rPr lang="en-US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X,XXX</a:t>
            </a: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仟元，符合補助金額為</a:t>
            </a:r>
            <a:r>
              <a:rPr lang="en-US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X,XXX</a:t>
            </a: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仟元。</a:t>
            </a:r>
            <a:endParaRPr lang="en-US" altLang="zh-TW" sz="1600" b="1" dirty="0">
              <a:solidFill>
                <a:srgbClr val="2E74B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288290">
              <a:lnSpc>
                <a:spcPts val="2200"/>
              </a:lnSpc>
              <a:spcBef>
                <a:spcPts val="600"/>
              </a:spcBef>
              <a:tabLst>
                <a:tab pos="5193665" algn="l"/>
                <a:tab pos="304800" algn="l"/>
              </a:tabLst>
            </a:pP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本計畫擬申請補助金額為</a:t>
            </a:r>
            <a:r>
              <a:rPr lang="en-US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X,XXX</a:t>
            </a: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仟元</a:t>
            </a:r>
            <a:r>
              <a:rPr lang="en-US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/3=X,XXX</a:t>
            </a:r>
            <a:r>
              <a:rPr lang="zh-TW" altLang="zh-TW" sz="1600" b="1" dirty="0">
                <a:solidFill>
                  <a:srgbClr val="2E74B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仟元</a:t>
            </a:r>
            <a:endParaRPr lang="zh-TW" altLang="zh-TW" sz="1600" b="1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6D7902-07C9-16F1-AB76-E8549044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06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九、研發時程規劃與人力需求配置說明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1" y="1319232"/>
            <a:ext cx="4191000" cy="515776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950190" y="1512568"/>
            <a:ext cx="1052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u="sng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 版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453554" y="94517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u="sng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標準格式</a:t>
            </a:r>
          </a:p>
        </p:txBody>
      </p:sp>
      <p:grpSp>
        <p:nvGrpSpPr>
          <p:cNvPr id="11" name="群組 10"/>
          <p:cNvGrpSpPr/>
          <p:nvPr/>
        </p:nvGrpSpPr>
        <p:grpSpPr>
          <a:xfrm>
            <a:off x="609600" y="1851122"/>
            <a:ext cx="3899646" cy="4101265"/>
            <a:chOff x="609600" y="1314797"/>
            <a:chExt cx="3899646" cy="410126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1314797"/>
              <a:ext cx="3899646" cy="4101265"/>
            </a:xfrm>
            <a:prstGeom prst="rect">
              <a:avLst/>
            </a:prstGeom>
          </p:spPr>
        </p:pic>
        <p:sp>
          <p:nvSpPr>
            <p:cNvPr id="9" name="文字方塊 8"/>
            <p:cNvSpPr txBox="1"/>
            <p:nvPr/>
          </p:nvSpPr>
          <p:spPr>
            <a:xfrm>
              <a:off x="2646485" y="1412400"/>
              <a:ext cx="1008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1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111-112</a:t>
              </a:r>
              <a:r>
                <a:rPr lang="zh-TW" altLang="en-US" sz="1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年度</a:t>
              </a: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855176" y="3789355"/>
              <a:ext cx="1512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1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2022.10.1-2022.11.20</a:t>
              </a:r>
              <a:endPara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2" name="文字方塊 11"/>
          <p:cNvSpPr txBox="1"/>
          <p:nvPr/>
        </p:nvSpPr>
        <p:spPr>
          <a:xfrm>
            <a:off x="227272" y="745123"/>
            <a:ext cx="1786166" cy="400110"/>
          </a:xfrm>
          <a:prstGeom prst="rect">
            <a:avLst/>
          </a:prstGeom>
          <a:solidFill>
            <a:srgbClr val="CCFFCC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研發時程規劃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0B58B05-F931-CC09-3397-0E7EF728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773257" y="6249429"/>
            <a:ext cx="3948212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:112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年底前一定要完成驗收</a:t>
            </a:r>
            <a:endParaRPr lang="zh-TW" altLang="en-US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982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九、研發時程規劃與人力需求配置說明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27272" y="745123"/>
            <a:ext cx="1874090" cy="400110"/>
          </a:xfrm>
          <a:prstGeom prst="rect">
            <a:avLst/>
          </a:prstGeom>
          <a:solidFill>
            <a:srgbClr val="CCFFCC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人力需求配置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604406" y="1581100"/>
            <a:ext cx="1052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u="sng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 版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72" y="1875011"/>
            <a:ext cx="4189445" cy="3245043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066800"/>
            <a:ext cx="4495800" cy="5486400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6400800" y="8044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u="sng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標準格式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F0865A7-477F-0980-BFDE-BB382295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705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 txBox="1">
            <a:spLocks/>
          </p:cNvSpPr>
          <p:nvPr/>
        </p:nvSpPr>
        <p:spPr>
          <a:xfrm>
            <a:off x="0" y="5651"/>
            <a:ext cx="9144000" cy="648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FFFFCC"/>
            </a:solidFill>
            <a:prstDash val="solid"/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十、其他補充說明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80639C3-50E7-C161-4AF9-0E4A1ABB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84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54" y="166910"/>
            <a:ext cx="8519746" cy="624398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報告大綱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654" y="867508"/>
            <a:ext cx="8519746" cy="55245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計畫申請申請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竣工會勘驗收承諾事項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申請補助法人之經營狀況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計畫執行說明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一、計畫概要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二、設置研究發展目的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三、技術研究分析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四、能源基準線、能源績效指標值及計算方法與能源效益分析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五、能績效量測、驗證、變數及計算方法之合理性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六、未達能源績效指標值之矯正措施或處理改善方案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七、維持能源績效指標值之系統維護規劃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八、執行計畫總經費需求明細表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九、研發時程規劃與人力需求配置說明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十、其他補充說明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AED5CA-9ECC-DA5D-0C5B-22460724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CC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計畫申請表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2903" r="1083"/>
          <a:stretch/>
        </p:blipFill>
        <p:spPr>
          <a:xfrm>
            <a:off x="606669" y="766826"/>
            <a:ext cx="7965831" cy="5818611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827A671-D688-BAEE-C857-C3ED6882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93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CC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預期廢熱</a:t>
            </a:r>
            <a:r>
              <a:rPr lang="en-US" altLang="zh-TW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</a:t>
            </a:r>
            <a:r>
              <a:rPr lang="en-US" altLang="zh-TW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回收節能效益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51250"/>
              </p:ext>
            </p:extLst>
          </p:nvPr>
        </p:nvGraphicFramePr>
        <p:xfrm>
          <a:off x="967153" y="1876307"/>
          <a:ext cx="6840415" cy="1296000"/>
        </p:xfrm>
        <a:graphic>
          <a:graphicData uri="http://schemas.openxmlformats.org/drawingml/2006/table">
            <a:tbl>
              <a:tblPr firstRow="1" firstCol="1" bandRow="1"/>
              <a:tblGrid>
                <a:gridCol w="1367657">
                  <a:extLst>
                    <a:ext uri="{9D8B030D-6E8A-4147-A177-3AD203B41FA5}">
                      <a16:colId xmlns:a16="http://schemas.microsoft.com/office/drawing/2014/main" val="3454125964"/>
                    </a:ext>
                  </a:extLst>
                </a:gridCol>
                <a:gridCol w="1367657">
                  <a:extLst>
                    <a:ext uri="{9D8B030D-6E8A-4147-A177-3AD203B41FA5}">
                      <a16:colId xmlns:a16="http://schemas.microsoft.com/office/drawing/2014/main" val="3481447774"/>
                    </a:ext>
                  </a:extLst>
                </a:gridCol>
                <a:gridCol w="1555333">
                  <a:extLst>
                    <a:ext uri="{9D8B030D-6E8A-4147-A177-3AD203B41FA5}">
                      <a16:colId xmlns:a16="http://schemas.microsoft.com/office/drawing/2014/main" val="2349531125"/>
                    </a:ext>
                  </a:extLst>
                </a:gridCol>
                <a:gridCol w="1181401">
                  <a:extLst>
                    <a:ext uri="{9D8B030D-6E8A-4147-A177-3AD203B41FA5}">
                      <a16:colId xmlns:a16="http://schemas.microsoft.com/office/drawing/2014/main" val="826512258"/>
                    </a:ext>
                  </a:extLst>
                </a:gridCol>
                <a:gridCol w="1368367">
                  <a:extLst>
                    <a:ext uri="{9D8B030D-6E8A-4147-A177-3AD203B41FA5}">
                      <a16:colId xmlns:a16="http://schemas.microsoft.com/office/drawing/2014/main" val="1776456803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電力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天然氣</a:t>
                      </a:r>
                      <a:r>
                        <a:rPr lang="en-US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(NG)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液化石油氣</a:t>
                      </a:r>
                      <a:r>
                        <a:rPr lang="en-US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(LPG)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燃料油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燃料煤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546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度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[kWh]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立方公尺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公斤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公秉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公噸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98722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07508"/>
              </p:ext>
            </p:extLst>
          </p:nvPr>
        </p:nvGraphicFramePr>
        <p:xfrm>
          <a:off x="967153" y="4175430"/>
          <a:ext cx="6840415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2279665">
                  <a:extLst>
                    <a:ext uri="{9D8B030D-6E8A-4147-A177-3AD203B41FA5}">
                      <a16:colId xmlns:a16="http://schemas.microsoft.com/office/drawing/2014/main" val="3327833831"/>
                    </a:ext>
                  </a:extLst>
                </a:gridCol>
                <a:gridCol w="2280375">
                  <a:extLst>
                    <a:ext uri="{9D8B030D-6E8A-4147-A177-3AD203B41FA5}">
                      <a16:colId xmlns:a16="http://schemas.microsoft.com/office/drawing/2014/main" val="2994419753"/>
                    </a:ext>
                  </a:extLst>
                </a:gridCol>
                <a:gridCol w="2280375">
                  <a:extLst>
                    <a:ext uri="{9D8B030D-6E8A-4147-A177-3AD203B41FA5}">
                      <a16:colId xmlns:a16="http://schemas.microsoft.com/office/drawing/2014/main" val="267619481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年節省能源使用量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減碳量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b="1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本計畫預估回收年限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391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公秉油當量</a:t>
                      </a:r>
                      <a:r>
                        <a:rPr lang="en-US" sz="1600" kern="15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(kLOE)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公噸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CO2e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r" fontAlgn="base">
                        <a:spcAft>
                          <a:spcPts val="0"/>
                        </a:spcAft>
                        <a:tabLst>
                          <a:tab pos="728980" algn="l"/>
                        </a:tabLst>
                      </a:pPr>
                      <a:r>
                        <a:rPr lang="zh-TW" sz="1600" kern="15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242286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74859" y="1219532"/>
            <a:ext cx="5983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8663" algn="l"/>
              </a:tabLst>
            </a:pPr>
            <a:r>
              <a:rPr kumimoji="0" lang="zh-TW" altLang="zh-TW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全年度節能量：</a:t>
            </a:r>
            <a:endParaRPr kumimoji="0" lang="zh-TW" altLang="zh-TW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67153" y="3457695"/>
            <a:ext cx="5983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28663" algn="l"/>
              </a:tabLst>
            </a:pPr>
            <a:r>
              <a:rPr kumimoji="0" lang="zh-TW" altLang="zh-TW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全年度能源效益</a:t>
            </a:r>
            <a:r>
              <a:rPr kumimoji="0" lang="zh-TW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預期分析</a:t>
            </a:r>
            <a:r>
              <a:rPr kumimoji="0" lang="zh-TW" altLang="zh-TW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全字庫正宋體" panose="02020300000000000000" pitchFamily="18" charset="-120"/>
              </a:rPr>
              <a:t>：</a:t>
            </a:r>
            <a:endParaRPr kumimoji="0" lang="zh-TW" altLang="zh-TW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54007F7-A338-E14E-68B4-1C5CD28D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41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竣工會勘驗收承諾事項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26587"/>
              </p:ext>
            </p:extLst>
          </p:nvPr>
        </p:nvGraphicFramePr>
        <p:xfrm>
          <a:off x="553915" y="870439"/>
          <a:ext cx="8176847" cy="5723792"/>
        </p:xfrm>
        <a:graphic>
          <a:graphicData uri="http://schemas.openxmlformats.org/drawingml/2006/table">
            <a:tbl>
              <a:tblPr firstRow="1" firstCol="1" bandRow="1"/>
              <a:tblGrid>
                <a:gridCol w="689135">
                  <a:extLst>
                    <a:ext uri="{9D8B030D-6E8A-4147-A177-3AD203B41FA5}">
                      <a16:colId xmlns:a16="http://schemas.microsoft.com/office/drawing/2014/main" val="516591624"/>
                    </a:ext>
                  </a:extLst>
                </a:gridCol>
                <a:gridCol w="7487712">
                  <a:extLst>
                    <a:ext uri="{9D8B030D-6E8A-4147-A177-3AD203B41FA5}">
                      <a16:colId xmlns:a16="http://schemas.microsoft.com/office/drawing/2014/main" val="4148532739"/>
                    </a:ext>
                  </a:extLst>
                </a:gridCol>
              </a:tblGrid>
              <a:tr h="390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承諾事項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竣工會勘驗收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348777"/>
                  </a:ext>
                </a:extLst>
              </a:tr>
              <a:tr h="1761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準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線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[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詳如計畫書第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]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378395"/>
                  </a:ext>
                </a:extLst>
              </a:tr>
              <a:tr h="1785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績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效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指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標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值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1200" kern="1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詳如計畫書第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]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936359"/>
                  </a:ext>
                </a:extLst>
              </a:tr>
              <a:tr h="1785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 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節 效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 益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量 分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析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詳如計畫書第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]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36291" marR="36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456406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CC91EB2-A14C-CB27-04C9-4F84E5D3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67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CCFFCC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1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申請補助法人之經營概況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66CB247-A9AD-ED59-4166-A53E3AB1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933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一、計畫概要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DB0536A-2C67-3613-4087-15FA9288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78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二、設置研究發展目的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8766FC1-BFDE-C325-84B0-335CBFE3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28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5"/>
          <p:cNvSpPr>
            <a:spLocks noGrp="1"/>
          </p:cNvSpPr>
          <p:nvPr>
            <p:ph type="title"/>
          </p:nvPr>
        </p:nvSpPr>
        <p:spPr>
          <a:xfrm>
            <a:off x="0" y="5651"/>
            <a:ext cx="9144000" cy="648000"/>
          </a:xfrm>
          <a:solidFill>
            <a:srgbClr val="FFFFCC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三、技術研究分析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4265825-CD6D-3058-365F-10387BC5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B20-98AB-48BE-8017-129661CA3A9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73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651</Words>
  <Application>Microsoft Office PowerPoint</Application>
  <PresentationFormat>如螢幕大小 (4:3)</PresentationFormat>
  <Paragraphs>193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全字庫正宋體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報告大綱</vt:lpstr>
      <vt:lpstr>  計畫申請表</vt:lpstr>
      <vt:lpstr>  預期廢熱(冷)回收節能效益</vt:lpstr>
      <vt:lpstr>  竣工會勘驗收承諾事項</vt:lpstr>
      <vt:lpstr>  申請補助法人之經營概況</vt:lpstr>
      <vt:lpstr> 一、計畫概要</vt:lpstr>
      <vt:lpstr> 二、設置研究發展目的</vt:lpstr>
      <vt:lpstr> 三、技術研究分析</vt:lpstr>
      <vt:lpstr> 四之一、能源基準線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tsai520620@gmail.com</dc:creator>
  <cp:lastModifiedBy>tsai520620@gmail.com</cp:lastModifiedBy>
  <cp:revision>20</cp:revision>
  <dcterms:created xsi:type="dcterms:W3CDTF">2021-10-28T01:22:01Z</dcterms:created>
  <dcterms:modified xsi:type="dcterms:W3CDTF">2022-06-07T02:23:49Z</dcterms:modified>
</cp:coreProperties>
</file>