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5"/>
  </p:notesMasterIdLst>
  <p:sldIdLst>
    <p:sldId id="256" r:id="rId2"/>
    <p:sldId id="260" r:id="rId3"/>
    <p:sldId id="275" r:id="rId4"/>
    <p:sldId id="277" r:id="rId5"/>
    <p:sldId id="261" r:id="rId6"/>
    <p:sldId id="276" r:id="rId7"/>
    <p:sldId id="259" r:id="rId8"/>
    <p:sldId id="263" r:id="rId9"/>
    <p:sldId id="265" r:id="rId10"/>
    <p:sldId id="280" r:id="rId11"/>
    <p:sldId id="266" r:id="rId12"/>
    <p:sldId id="267" r:id="rId13"/>
    <p:sldId id="281" r:id="rId14"/>
    <p:sldId id="264" r:id="rId15"/>
    <p:sldId id="268" r:id="rId16"/>
    <p:sldId id="269" r:id="rId17"/>
    <p:sldId id="270" r:id="rId18"/>
    <p:sldId id="271" r:id="rId19"/>
    <p:sldId id="279" r:id="rId20"/>
    <p:sldId id="282" r:id="rId21"/>
    <p:sldId id="272" r:id="rId22"/>
    <p:sldId id="278" r:id="rId23"/>
    <p:sldId id="274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99"/>
    <a:srgbClr val="CCFFCC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B8E3-1878-468D-8677-4742C87BF464}" type="datetimeFigureOut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608DC-3373-45B6-BC11-E418BE465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79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7DD8-8E23-43D0-ACEB-67569C697AD9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B68B20-98AB-48BE-8017-129661CA3A9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951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D88F-D70C-47EC-A05C-C924310E6B24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04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92B0-7446-4D19-BF5D-D11CC525725C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16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4DA6-A03C-49AE-A326-A37141C98966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7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8E0D-9355-4367-8FEE-3625B10F681F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79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D12A-44A2-4555-81E7-D14EE629DE6E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40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9ECA-150F-4364-A8C3-B3B3C889DB68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34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907D-1A2B-4EF4-8171-2D4860A9ED5D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B68B20-98AB-48BE-8017-129661CA3A9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030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3F0-F027-4E03-8323-A7F8A13FC7D7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10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9038-7901-4772-817D-FFBA99B8D223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30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3D86-FF8F-4AE4-A455-0909AF09137E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99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E3656-4B1D-4450-8289-FF41BD26995A}" type="datetime1">
              <a:rPr lang="zh-TW" altLang="en-US" smtClean="0"/>
              <a:t>2023/5/30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86600" y="6481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B68B20-98AB-48BE-8017-129661CA3A9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069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4635" y="1073309"/>
            <a:ext cx="884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申請計畫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名稱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全字庫正宋體" panose="02020300000000000000" pitchFamily="18" charset="-120"/>
              </a:rPr>
              <a:t>：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  <a:cs typeface="全字庫正宋體" panose="02020300000000000000" pitchFamily="18" charset="-120"/>
            </a:endParaRPr>
          </a:p>
          <a:p>
            <a:pPr algn="ctr"/>
            <a:r>
              <a:rPr lang="el-GR" altLang="zh-TW" sz="3600" b="1" dirty="0">
                <a:latin typeface="標楷體" panose="03000509000000000000" pitchFamily="65" charset="-120"/>
                <a:ea typeface="標楷體" panose="03000509000000000000" pitchFamily="65" charset="-120"/>
                <a:cs typeface="全字庫正宋體" panose="02020300000000000000" pitchFamily="18" charset="-120"/>
              </a:rPr>
              <a:t>ΟΟΟΟΟΟΟΟΟΟΟΟΟΟ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</a:p>
        </p:txBody>
      </p:sp>
      <p:sp>
        <p:nvSpPr>
          <p:cNvPr id="8" name="矩形 7"/>
          <p:cNvSpPr/>
          <p:nvPr/>
        </p:nvSpPr>
        <p:spPr>
          <a:xfrm>
            <a:off x="1700906" y="4253159"/>
            <a:ext cx="62889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申請補助法人：ΟΟΟΟ股份有限公司</a:t>
            </a:r>
            <a:endParaRPr lang="en-US" altLang="zh-TW" sz="2800" b="1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報告者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全字庫正宋體" panose="02020300000000000000" pitchFamily="18" charset="-120"/>
              </a:rPr>
              <a:t>：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51300" y="5953001"/>
            <a:ext cx="4350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>
              <a:spcAft>
                <a:spcPts val="0"/>
              </a:spcAft>
            </a:pPr>
            <a:r>
              <a:rPr lang="zh-TW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中 華 民 國 </a:t>
            </a:r>
            <a:r>
              <a:rPr lang="en-US" altLang="zh-TW" sz="24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112 </a:t>
            </a:r>
            <a:r>
              <a:rPr lang="zh-TW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年 </a:t>
            </a:r>
            <a:r>
              <a:rPr lang="en-US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XX </a:t>
            </a:r>
            <a:r>
              <a:rPr lang="zh-TW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月</a:t>
            </a:r>
            <a:r>
              <a:rPr lang="en-US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XX</a:t>
            </a:r>
            <a:r>
              <a:rPr lang="zh-TW" altLang="en-US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日</a:t>
            </a:r>
            <a:endParaRPr lang="zh-TW" altLang="zh-TW" sz="1400" b="1" kern="100" dirty="0">
              <a:latin typeface="Times New Roman" panose="02020603050405020304" pitchFamily="18" charset="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032CBBC-7915-86C7-5A29-FFFF0318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10" name="標題 5"/>
          <p:cNvSpPr txBox="1">
            <a:spLocks/>
          </p:cNvSpPr>
          <p:nvPr/>
        </p:nvSpPr>
        <p:spPr>
          <a:xfrm>
            <a:off x="10255" y="8482"/>
            <a:ext cx="9144000" cy="648000"/>
          </a:xfrm>
          <a:prstGeom prst="rect">
            <a:avLst/>
          </a:prstGeom>
          <a:solidFill>
            <a:srgbClr val="CCFFCC"/>
          </a:solidFill>
          <a:ln>
            <a:solidFill>
              <a:srgbClr val="FFFFCC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u="sng" dirty="0" smtClean="0">
                <a:solidFill>
                  <a:srgbClr val="70AD47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113</a:t>
            </a:r>
            <a:r>
              <a:rPr lang="zh-TW" altLang="en-US" sz="2000" b="1" u="sng" dirty="0" smtClean="0">
                <a:solidFill>
                  <a:srgbClr val="70AD47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年度</a:t>
            </a:r>
            <a:r>
              <a:rPr lang="en-US" altLang="zh-TW" sz="2000" b="1" u="sng" dirty="0" smtClean="0">
                <a:solidFill>
                  <a:srgbClr val="70AD47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r>
              <a:rPr lang="zh-TW" altLang="en-US" sz="2000" b="1" u="sng" dirty="0">
                <a:solidFill>
                  <a:srgbClr val="70AD47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廢熱與廢冷回收技術示範應用專案補助計畫</a:t>
            </a:r>
          </a:p>
        </p:txBody>
      </p:sp>
    </p:spTree>
    <p:extLst>
      <p:ext uri="{BB962C8B-B14F-4D97-AF65-F5344CB8AC3E}">
        <p14:creationId xmlns:p14="http://schemas.microsoft.com/office/powerpoint/2010/main" val="1491796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三、技術研究分析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4265825-CD6D-3058-365F-10387BC5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228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四之一、能源基準線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E8AE47-AB79-2B4A-B9FC-A0CC07D5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10" name="object 11"/>
          <p:cNvSpPr txBox="1">
            <a:spLocks/>
          </p:cNvSpPr>
          <p:nvPr/>
        </p:nvSpPr>
        <p:spPr>
          <a:xfrm>
            <a:off x="4239895" y="208501"/>
            <a:ext cx="324235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標楷體"/>
                <a:ea typeface="+mj-ea"/>
                <a:cs typeface="標楷體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案例：能源基準</a:t>
            </a:r>
            <a:r>
              <a:rPr kumimoji="0" lang="zh-TW" altLang="en-US" sz="2000" b="1" i="0" u="sng" strike="noStrike" kern="0" cap="none" spc="-2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線</a:t>
            </a:r>
            <a:r>
              <a:rPr kumimoji="0" lang="en-US" altLang="zh-TW" sz="2000" b="1" i="0" u="sng" strike="noStrike" kern="0" cap="none" spc="-15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改善</a:t>
            </a:r>
            <a:r>
              <a:rPr kumimoji="0" lang="zh-TW" altLang="en-US" sz="2000" b="1" i="0" u="sng" strike="noStrike" kern="0" cap="none" spc="-1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kumimoji="0" lang="en-US" altLang="zh-TW" sz="2000" b="1" i="0" u="sng" strike="noStrike" kern="0" cap="none" spc="-5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en-US" altLang="zh-TW" sz="2000" b="1" i="0" u="sng" strike="noStrike" kern="0" cap="none" spc="-5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085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四之二、能源績效指標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054337B-5E4B-F759-9F2A-4257121C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838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四之二、能源績效指標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054337B-5E4B-F759-9F2A-4257121C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12" name="object 11"/>
          <p:cNvSpPr txBox="1">
            <a:spLocks/>
          </p:cNvSpPr>
          <p:nvPr/>
        </p:nvSpPr>
        <p:spPr>
          <a:xfrm>
            <a:off x="4996033" y="169350"/>
            <a:ext cx="324235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標楷體"/>
                <a:ea typeface="+mj-ea"/>
                <a:cs typeface="標楷體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案例：能源基準</a:t>
            </a:r>
            <a:r>
              <a:rPr kumimoji="0" lang="zh-TW" altLang="en-US" sz="2000" b="1" i="0" u="sng" strike="noStrike" kern="0" cap="none" spc="-2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線</a:t>
            </a:r>
            <a:r>
              <a:rPr kumimoji="0" lang="en-US" altLang="zh-TW" sz="2000" b="1" i="0" u="sng" strike="noStrike" kern="0" cap="none" spc="-15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改善後</a:t>
            </a:r>
            <a:r>
              <a:rPr kumimoji="0" lang="en-US" altLang="zh-TW" sz="2000" b="1" i="0" u="sng" strike="noStrike" kern="0" cap="none" spc="-5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en-US" altLang="zh-TW" sz="2000" b="1" i="0" u="sng" strike="noStrike" kern="0" cap="none" spc="-5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5743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四之三、能源效益分析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934EB07-30A8-FF34-3959-F4F9A756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55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五、能源績效量測、驗證、變數及計算方法之合理性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937CCC7-0EEA-8DC9-8A7D-43D2BBCFC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594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六、未達能源績效指標值之矯正措施或處理</a:t>
            </a:r>
            <a:r>
              <a:rPr lang="zh-TW" altLang="en-US" sz="3200" b="1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改善方案</a:t>
            </a:r>
            <a:endParaRPr lang="zh-TW" altLang="en-US" sz="3200" b="1" dirty="0">
              <a:solidFill>
                <a:srgbClr val="000099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EAA7D79-7175-5B5E-1F3F-32D25BBA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188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七、維持能源績效指標值之系統維護規劃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B5446DB-E402-0308-81F8-6AE87182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397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八、執行計畫總經費需求明細表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6D7902-07C9-16F1-AB76-E8549044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06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八、執行計畫總經費需求明細表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6D7902-07C9-16F1-AB76-E8549044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15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54" y="166910"/>
            <a:ext cx="8519746" cy="624398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報告大綱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654" y="867508"/>
            <a:ext cx="8519746" cy="55245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計畫申請申請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竣工會勘驗收承諾事項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申請補助法人之經營狀況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計畫執行說明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一、計畫概要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二、設置研究發展目的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三、技術研究分析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四、能源基準線、能源績效指標值及計算方法與能源效益分析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五、能績效量測、驗證、變數及計算方法之合理性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六、未達能源績效指標值之矯正措施或處理改善方案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七、維持能源績效指標值之系統維護規劃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八、執行計畫總經費需求明細表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九、研發時程規劃與人力需求配置說明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十、其他補充說明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AED5CA-9ECC-DA5D-0C5B-22460724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3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八、執行計畫總經費需求明細表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6D7902-07C9-16F1-AB76-E8549044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859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九、研發時程規劃與人力需求配置說明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0B58B05-F931-CC09-3397-0E7EF728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982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九、研發時程規劃與人力需求配置說明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F0865A7-477F-0980-BFDE-BB382295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705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十、其他補充說明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80639C3-50E7-C161-4AF9-0E4A1ABB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84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CCFFCC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計畫申請表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2903" r="1083"/>
          <a:stretch/>
        </p:blipFill>
        <p:spPr>
          <a:xfrm>
            <a:off x="606669" y="766826"/>
            <a:ext cx="7965831" cy="5818611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827A671-D688-BAEE-C857-C3ED6882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93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CCFFCC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預期廢熱</a:t>
            </a:r>
            <a:r>
              <a:rPr lang="en-US" altLang="zh-TW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冷</a:t>
            </a:r>
            <a:r>
              <a:rPr lang="en-US" altLang="zh-TW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回收節能效益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51250"/>
              </p:ext>
            </p:extLst>
          </p:nvPr>
        </p:nvGraphicFramePr>
        <p:xfrm>
          <a:off x="967153" y="1876307"/>
          <a:ext cx="6840415" cy="1296000"/>
        </p:xfrm>
        <a:graphic>
          <a:graphicData uri="http://schemas.openxmlformats.org/drawingml/2006/table">
            <a:tbl>
              <a:tblPr firstRow="1" firstCol="1" bandRow="1"/>
              <a:tblGrid>
                <a:gridCol w="1367657">
                  <a:extLst>
                    <a:ext uri="{9D8B030D-6E8A-4147-A177-3AD203B41FA5}">
                      <a16:colId xmlns:a16="http://schemas.microsoft.com/office/drawing/2014/main" val="3454125964"/>
                    </a:ext>
                  </a:extLst>
                </a:gridCol>
                <a:gridCol w="1367657">
                  <a:extLst>
                    <a:ext uri="{9D8B030D-6E8A-4147-A177-3AD203B41FA5}">
                      <a16:colId xmlns:a16="http://schemas.microsoft.com/office/drawing/2014/main" val="3481447774"/>
                    </a:ext>
                  </a:extLst>
                </a:gridCol>
                <a:gridCol w="1555333">
                  <a:extLst>
                    <a:ext uri="{9D8B030D-6E8A-4147-A177-3AD203B41FA5}">
                      <a16:colId xmlns:a16="http://schemas.microsoft.com/office/drawing/2014/main" val="2349531125"/>
                    </a:ext>
                  </a:extLst>
                </a:gridCol>
                <a:gridCol w="1181401">
                  <a:extLst>
                    <a:ext uri="{9D8B030D-6E8A-4147-A177-3AD203B41FA5}">
                      <a16:colId xmlns:a16="http://schemas.microsoft.com/office/drawing/2014/main" val="826512258"/>
                    </a:ext>
                  </a:extLst>
                </a:gridCol>
                <a:gridCol w="1368367">
                  <a:extLst>
                    <a:ext uri="{9D8B030D-6E8A-4147-A177-3AD203B41FA5}">
                      <a16:colId xmlns:a16="http://schemas.microsoft.com/office/drawing/2014/main" val="1776456803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電力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天然氣</a:t>
                      </a:r>
                      <a:r>
                        <a:rPr lang="en-US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(NG)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液化石油氣</a:t>
                      </a:r>
                      <a:r>
                        <a:rPr lang="en-US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(LPG)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燃料油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燃料煤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1546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度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[kWh]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立方公尺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公斤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公秉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公噸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98722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07508"/>
              </p:ext>
            </p:extLst>
          </p:nvPr>
        </p:nvGraphicFramePr>
        <p:xfrm>
          <a:off x="967153" y="4175430"/>
          <a:ext cx="6840415" cy="1152000"/>
        </p:xfrm>
        <a:graphic>
          <a:graphicData uri="http://schemas.openxmlformats.org/drawingml/2006/table">
            <a:tbl>
              <a:tblPr firstRow="1" firstCol="1" bandRow="1"/>
              <a:tblGrid>
                <a:gridCol w="2279665">
                  <a:extLst>
                    <a:ext uri="{9D8B030D-6E8A-4147-A177-3AD203B41FA5}">
                      <a16:colId xmlns:a16="http://schemas.microsoft.com/office/drawing/2014/main" val="3327833831"/>
                    </a:ext>
                  </a:extLst>
                </a:gridCol>
                <a:gridCol w="2280375">
                  <a:extLst>
                    <a:ext uri="{9D8B030D-6E8A-4147-A177-3AD203B41FA5}">
                      <a16:colId xmlns:a16="http://schemas.microsoft.com/office/drawing/2014/main" val="2994419753"/>
                    </a:ext>
                  </a:extLst>
                </a:gridCol>
                <a:gridCol w="2280375">
                  <a:extLst>
                    <a:ext uri="{9D8B030D-6E8A-4147-A177-3AD203B41FA5}">
                      <a16:colId xmlns:a16="http://schemas.microsoft.com/office/drawing/2014/main" val="267619481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年節省能源使用量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減碳量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本計畫預估回收年限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391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公秉油當量</a:t>
                      </a:r>
                      <a:r>
                        <a:rPr lang="en-US" sz="1600" kern="15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(kLOE)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公噸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CO2e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242286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74859" y="1219532"/>
            <a:ext cx="5983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8663" algn="l"/>
              </a:tabLst>
            </a:pPr>
            <a:r>
              <a:rPr kumimoji="0" lang="zh-TW" altLang="zh-TW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全年度節能量：</a:t>
            </a:r>
            <a:endParaRPr kumimoji="0" lang="zh-TW" altLang="zh-TW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67153" y="3457695"/>
            <a:ext cx="5983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8663" algn="l"/>
              </a:tabLst>
            </a:pPr>
            <a:r>
              <a:rPr kumimoji="0" lang="zh-TW" altLang="zh-TW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全年度能源效益</a:t>
            </a:r>
            <a:r>
              <a:rPr kumimoji="0" lang="zh-TW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預期分析</a:t>
            </a:r>
            <a:r>
              <a:rPr kumimoji="0" lang="zh-TW" altLang="zh-TW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全字庫正宋體" panose="02020300000000000000" pitchFamily="18" charset="-120"/>
              </a:rPr>
              <a:t>：</a:t>
            </a:r>
            <a:endParaRPr kumimoji="0" lang="zh-TW" altLang="zh-TW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54007F7-A338-E14E-68B4-1C5CD28D1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41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竣工會勘驗收承諾事項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26587"/>
              </p:ext>
            </p:extLst>
          </p:nvPr>
        </p:nvGraphicFramePr>
        <p:xfrm>
          <a:off x="553915" y="870439"/>
          <a:ext cx="8176847" cy="5723792"/>
        </p:xfrm>
        <a:graphic>
          <a:graphicData uri="http://schemas.openxmlformats.org/drawingml/2006/table">
            <a:tbl>
              <a:tblPr firstRow="1" firstCol="1" bandRow="1"/>
              <a:tblGrid>
                <a:gridCol w="689135">
                  <a:extLst>
                    <a:ext uri="{9D8B030D-6E8A-4147-A177-3AD203B41FA5}">
                      <a16:colId xmlns:a16="http://schemas.microsoft.com/office/drawing/2014/main" val="516591624"/>
                    </a:ext>
                  </a:extLst>
                </a:gridCol>
                <a:gridCol w="7487712">
                  <a:extLst>
                    <a:ext uri="{9D8B030D-6E8A-4147-A177-3AD203B41FA5}">
                      <a16:colId xmlns:a16="http://schemas.microsoft.com/office/drawing/2014/main" val="4148532739"/>
                    </a:ext>
                  </a:extLst>
                </a:gridCol>
              </a:tblGrid>
              <a:tr h="390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承諾事項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291" marR="36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竣工會勘驗收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36291" marR="36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348777"/>
                  </a:ext>
                </a:extLst>
              </a:tr>
              <a:tr h="1761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源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準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線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[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詳如計畫書第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]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378395"/>
                  </a:ext>
                </a:extLst>
              </a:tr>
              <a:tr h="1785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源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績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效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指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標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值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詳如計畫書第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]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936359"/>
                  </a:ext>
                </a:extLst>
              </a:tr>
              <a:tr h="1785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 源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節 效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 益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量 分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析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詳如計畫書第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]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456406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CC91EB2-A14C-CB27-04C9-4F84E5D3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67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CCFFCC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申請補助法人之經營概況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66CB247-A9AD-ED59-4166-A53E3AB1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93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一、計畫概要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DB0536A-2C67-3613-4087-15FA9288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78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二、設置研究發展目的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8766FC1-BFDE-C325-84B0-335CBFE3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288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三、技術研究分析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4265825-CD6D-3058-365F-10387BC5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73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539</Words>
  <Application>Microsoft Office PowerPoint</Application>
  <PresentationFormat>如螢幕大小 (4:3)</PresentationFormat>
  <Paragraphs>148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全字庫正宋體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報告大綱</vt:lpstr>
      <vt:lpstr>  計畫申請表</vt:lpstr>
      <vt:lpstr>  預期廢熱(冷)回收節能效益</vt:lpstr>
      <vt:lpstr>  竣工會勘驗收承諾事項</vt:lpstr>
      <vt:lpstr>  申請補助法人之經營概況</vt:lpstr>
      <vt:lpstr> 一、計畫概要</vt:lpstr>
      <vt:lpstr> 二、設置研究發展目的</vt:lpstr>
      <vt:lpstr> 三、技術研究分析</vt:lpstr>
      <vt:lpstr> 三、技術研究分析</vt:lpstr>
      <vt:lpstr> 四之一、能源基準線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tsai520620@gmail.com</dc:creator>
  <cp:lastModifiedBy>Steven Tsai</cp:lastModifiedBy>
  <cp:revision>27</cp:revision>
  <dcterms:created xsi:type="dcterms:W3CDTF">2021-10-28T01:22:01Z</dcterms:created>
  <dcterms:modified xsi:type="dcterms:W3CDTF">2023-05-30T08:33:21Z</dcterms:modified>
</cp:coreProperties>
</file>